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55"/>
    <p:restoredTop sz="94706"/>
  </p:normalViewPr>
  <p:slideViewPr>
    <p:cSldViewPr snapToGrid="0">
      <p:cViewPr varScale="1">
        <p:scale>
          <a:sx n="122" d="100"/>
          <a:sy n="122" d="100"/>
        </p:scale>
        <p:origin x="22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915E-A1B7-8D4F-A0A3-AAE45BA97C14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4312C-19DC-7246-9C8D-F21D6F3F50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23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4312C-19DC-7246-9C8D-F21D6F3F504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45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CAFF55-F069-7073-C648-07D60E68F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4BA625-603C-C9C7-10BD-322840727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2BCCFD-102C-94FD-EC7B-5016B224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268-4781-E64E-9401-3ACDD7FC2DA6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FA1EDC-C812-7CFF-18A5-6CE46C20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B17EBB-730F-026D-A35B-DE97A9D4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468F-BB00-9142-8D8E-77815B639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63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DB9A9-BE09-C494-4219-06DB489BF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06EBE2-D8D6-F9E5-8A9A-5B3636ED4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B8C88F-8A76-F7D4-923C-EF59707E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268-4781-E64E-9401-3ACDD7FC2DA6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5250A1-9188-78AB-53C4-0F9FFD72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E52392-8A34-AC90-50EE-8529736C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468F-BB00-9142-8D8E-77815B639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39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19E76E6-F2B1-D22A-A398-E9BD1BD51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B81D57-D0F2-296B-1087-849771D69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BEBA58-1D53-B925-2382-6A74D183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268-4781-E64E-9401-3ACDD7FC2DA6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D17BB9-910E-79D8-2C75-C6B8D7CD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C4D7D7-084F-2347-4434-947D80FAA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468F-BB00-9142-8D8E-77815B639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98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B5C0E8-A3EE-E2EF-42CB-080B74C4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C6E6C0-9722-44AF-83F7-EA12CBAB1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E39B12-97B5-E375-FF48-AFC80E03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268-4781-E64E-9401-3ACDD7FC2DA6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10C45C-9D4F-4CE6-FECE-56F54768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908757-8C96-E964-CEAE-417BAB57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468F-BB00-9142-8D8E-77815B639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50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91456-D54E-1056-338D-8D44C4BF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9C96E4-016E-4399-2007-F8DEF5CD6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959569-DE6D-9CC7-9507-CB379DB35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268-4781-E64E-9401-3ACDD7FC2DA6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46BDC6-2798-C9DD-050B-3E4B3CC5A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DAEFDB-2C4F-EFE5-4F53-4317484F8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468F-BB00-9142-8D8E-77815B639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18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F42F2C-32BC-2695-50B1-C000A5E4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92620B-1AF1-9FFE-23AD-3938885C6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0771BF-5347-9B8F-03E5-0E05471D4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678E4A-C461-F0A0-D0E9-B501BB0F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268-4781-E64E-9401-3ACDD7FC2DA6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FA925E-8E27-645B-B07C-3860EE7A6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464C7D-91D2-D574-DA84-524B7074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468F-BB00-9142-8D8E-77815B639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00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DA0C8-A9D2-6994-79F7-A83EC72B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C84BBB-5773-B559-D49D-6E76B7BDE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CCC443-EC08-3990-551E-6C549C3F6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3E45B4-5BAF-6C47-BC51-73849E8DA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1E4966D-E0B1-B1AD-0098-2065EB07E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369195-49E0-401E-1BD2-6FB4A95B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268-4781-E64E-9401-3ACDD7FC2DA6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E9E1BD6-2CB9-AE7F-116E-BFB2947D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4E37FC-86F9-AA8B-2D1C-8FF0E80D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468F-BB00-9142-8D8E-77815B639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60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FCDAF1-A876-AA14-C63E-C3C8982A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229560-88FF-55F7-3424-07F413EF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268-4781-E64E-9401-3ACDD7FC2DA6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2F15CC-0DFC-BA46-F665-74CCE091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98C97D-F8DA-5B2C-E52D-BB9AAC8E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468F-BB00-9142-8D8E-77815B639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06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D42DF68-F297-9B24-F69D-FF8AF509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268-4781-E64E-9401-3ACDD7FC2DA6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F21046F-D262-B355-29BF-0294F155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0954ED-129D-D035-2F3F-039B340F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468F-BB00-9142-8D8E-77815B639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19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3F84C1-F9DF-5A32-EF21-9D246A36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60B101-8641-84BF-80BC-ED6642E0D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6D1933-6A35-A281-FB74-F8227CAC6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DFDD6E-94A4-39A5-AE24-2CF4DE6E0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268-4781-E64E-9401-3ACDD7FC2DA6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92626F-0CFA-C03C-2380-F21828E3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F2EA22-9BBD-DAAD-1262-C3ED0E51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468F-BB00-9142-8D8E-77815B639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53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D88F8-9D01-DE0A-88A6-608EA020B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D02DA72-8AA7-80AD-C832-E90568B0E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207BAC-454E-C525-E22B-7AB125B40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DF9E49-7392-A4F1-1550-5F41405F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268-4781-E64E-9401-3ACDD7FC2DA6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C7B081-01EA-214A-852E-526B68EA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0643E4-E985-6B16-8B91-87E92AFC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468F-BB00-9142-8D8E-77815B639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85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9C5D035-4391-BA65-7DE7-3E87B31B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138ABF-63FB-CCD0-653C-A8B91046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FCB002-1F7A-6D45-11BC-8B90BCB22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A7268-4781-E64E-9401-3ACDD7FC2DA6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2CA3F7-8D2A-7A6B-33F4-E0FAFB12A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FC9CA-0005-593A-F8EF-160873D9E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3468F-BB00-9142-8D8E-77815B639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50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5424CC-00A5-8C67-1F75-F4BF02A31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234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/>
              <a:t>L’oublié: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sz="8000" dirty="0">
                <a:solidFill>
                  <a:srgbClr val="FF0000"/>
                </a:solidFill>
              </a:rPr>
              <a:t>Le pont-cadre, danger?</a:t>
            </a:r>
            <a:br>
              <a:rPr lang="fr-FR" dirty="0"/>
            </a:b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BF9025-75A3-A240-19D3-0769E6A2D3DD}"/>
              </a:ext>
            </a:extLst>
          </p:cNvPr>
          <p:cNvSpPr txBox="1"/>
          <p:nvPr/>
        </p:nvSpPr>
        <p:spPr>
          <a:xfrm>
            <a:off x="6858000" y="6072554"/>
            <a:ext cx="413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C. Pradère,</a:t>
            </a:r>
            <a:r>
              <a:rPr lang="fr-FR" i="1" dirty="0"/>
              <a:t> </a:t>
            </a:r>
            <a:r>
              <a:rPr lang="fr-FR" i="1" dirty="0" err="1"/>
              <a:t>Labon</a:t>
            </a:r>
            <a:r>
              <a:rPr lang="fr-FR" dirty="0"/>
              <a:t>. Octobre 2024</a:t>
            </a:r>
          </a:p>
        </p:txBody>
      </p:sp>
    </p:spTree>
    <p:extLst>
      <p:ext uri="{BB962C8B-B14F-4D97-AF65-F5344CB8AC3E}">
        <p14:creationId xmlns:p14="http://schemas.microsoft.com/office/powerpoint/2010/main" val="397326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331F4-9C66-730E-37EC-50AEAB39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445" y="0"/>
            <a:ext cx="2518317" cy="1779135"/>
          </a:xfrm>
        </p:spPr>
        <p:txBody>
          <a:bodyPr/>
          <a:lstStyle/>
          <a:p>
            <a:r>
              <a:rPr lang="fr-FR" dirty="0" err="1"/>
              <a:t>Pré-projet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C58B5FB-D132-AA7A-D7F0-F18D25A7F678}"/>
              </a:ext>
            </a:extLst>
          </p:cNvPr>
          <p:cNvSpPr txBox="1"/>
          <p:nvPr/>
        </p:nvSpPr>
        <p:spPr>
          <a:xfrm>
            <a:off x="3626982" y="704901"/>
            <a:ext cx="220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(Dessin </a:t>
            </a:r>
            <a:r>
              <a:rPr lang="fr-FR" i="1" dirty="0" err="1"/>
              <a:t>Serama</a:t>
            </a:r>
            <a:r>
              <a:rPr lang="fr-FR" dirty="0"/>
              <a:t>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5541F3-632E-8691-567C-DB7DE9F1B321}"/>
              </a:ext>
            </a:extLst>
          </p:cNvPr>
          <p:cNvSpPr txBox="1"/>
          <p:nvPr/>
        </p:nvSpPr>
        <p:spPr>
          <a:xfrm>
            <a:off x="670768" y="1922624"/>
            <a:ext cx="5065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 pont-cadre</a:t>
            </a:r>
            <a:r>
              <a:rPr lang="fr-FR" sz="2400" dirty="0"/>
              <a:t>, oublié dans le texte de la question du référendum , est </a:t>
            </a:r>
            <a:r>
              <a:rPr lang="fr-FR" sz="2400" u="sng" dirty="0"/>
              <a:t>indispensable pour </a:t>
            </a:r>
            <a:r>
              <a:rPr lang="fr-FR" sz="2400" u="sng" dirty="0" err="1"/>
              <a:t>créér</a:t>
            </a:r>
            <a:r>
              <a:rPr lang="fr-FR" sz="2400" u="sng" dirty="0"/>
              <a:t> une pente dite «  de rétablissement de la continuité écologique de la </a:t>
            </a:r>
            <a:r>
              <a:rPr lang="fr-FR" sz="2400" u="sng" dirty="0" err="1"/>
              <a:t>Vée</a:t>
            </a:r>
            <a:r>
              <a:rPr lang="fr-FR" sz="2400" u="sng" dirty="0"/>
              <a:t> </a:t>
            </a:r>
            <a:r>
              <a:rPr lang="fr-FR" sz="2400" dirty="0"/>
              <a:t>«, </a:t>
            </a:r>
            <a:r>
              <a:rPr lang="fr-FR" sz="2400" b="1" dirty="0"/>
              <a:t>en taillant dans la masse rocheuse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4206526-2CC9-5FA7-6036-29B3C102A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586" y="406400"/>
            <a:ext cx="54610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6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9EAA2-9D7A-4351-BF42-FC5A829F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89" y="365124"/>
            <a:ext cx="4878314" cy="1325563"/>
          </a:xfrm>
        </p:spPr>
        <p:txBody>
          <a:bodyPr/>
          <a:lstStyle/>
          <a:p>
            <a:r>
              <a:rPr lang="fr-FR" dirty="0"/>
              <a:t>Pont-cadre </a:t>
            </a:r>
            <a:r>
              <a:rPr lang="fr-FR" sz="2000" dirty="0"/>
              <a:t>( pré projet </a:t>
            </a:r>
            <a:r>
              <a:rPr lang="fr-FR" sz="2000" i="1" dirty="0" err="1"/>
              <a:t>Serama</a:t>
            </a:r>
            <a:r>
              <a:rPr lang="fr-FR" sz="2000" dirty="0"/>
              <a:t>)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95B9B8-FCFB-CDD9-2905-6D59E13E79E2}"/>
              </a:ext>
            </a:extLst>
          </p:cNvPr>
          <p:cNvSpPr txBox="1"/>
          <p:nvPr/>
        </p:nvSpPr>
        <p:spPr>
          <a:xfrm>
            <a:off x="713189" y="2534769"/>
            <a:ext cx="4678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Ce parallélépipède rectangle de béton armé, de 22 m x 5m x 2,5 m sera intégré sous le pont actuel.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CFBFB5-FECB-34DC-BD82-EE6EF9112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815" y="1083084"/>
            <a:ext cx="64135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9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6716C-E9E5-C576-9E11-A19A2618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Carte Géologique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317BE32-B7EC-5D34-0C11-8A555AA1D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703" y="579863"/>
            <a:ext cx="5687122" cy="5330283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A067548-B40E-C7A4-4C2D-13BCDF3A05BF}"/>
              </a:ext>
            </a:extLst>
          </p:cNvPr>
          <p:cNvSpPr txBox="1"/>
          <p:nvPr/>
        </p:nvSpPr>
        <p:spPr>
          <a:xfrm>
            <a:off x="641131" y="2112580"/>
            <a:ext cx="44733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carte montre , dans la cluse de la </a:t>
            </a:r>
            <a:r>
              <a:rPr lang="fr-FR" sz="2400" dirty="0" err="1"/>
              <a:t>Vée</a:t>
            </a:r>
            <a:r>
              <a:rPr lang="fr-FR" sz="2400" dirty="0"/>
              <a:t>, les failles </a:t>
            </a:r>
            <a:r>
              <a:rPr lang="fr-FR" sz="2400" dirty="0" err="1"/>
              <a:t>varisques</a:t>
            </a:r>
            <a:r>
              <a:rPr lang="fr-FR" sz="2400" dirty="0"/>
              <a:t> et accessoires au milieu desquelles sera installé le pont-cadre.</a:t>
            </a:r>
          </a:p>
          <a:p>
            <a:r>
              <a:rPr lang="fr-FR" sz="2400" dirty="0"/>
              <a:t>N’oublions toutefois pas que nous sommes en zone de sismicité faible mais réelle (cf. séisme de 1927).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F40156-4B17-BE3D-E010-8B22BE726929}"/>
              </a:ext>
            </a:extLst>
          </p:cNvPr>
          <p:cNvSpPr txBox="1"/>
          <p:nvPr/>
        </p:nvSpPr>
        <p:spPr>
          <a:xfrm>
            <a:off x="1387366" y="1552356"/>
            <a:ext cx="181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i="1" dirty="0"/>
              <a:t>BRGM</a:t>
            </a:r>
            <a:r>
              <a:rPr lang="fr-FR" dirty="0"/>
              <a:t> 1/50 000)</a:t>
            </a:r>
          </a:p>
        </p:txBody>
      </p:sp>
    </p:spTree>
    <p:extLst>
      <p:ext uri="{BB962C8B-B14F-4D97-AF65-F5344CB8AC3E}">
        <p14:creationId xmlns:p14="http://schemas.microsoft.com/office/powerpoint/2010/main" val="4165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021E36-E55C-FADD-25B8-19337005B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63" y="189571"/>
            <a:ext cx="3401122" cy="1750741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ln>
                  <a:solidFill>
                    <a:sysClr val="windowText" lastClr="000000"/>
                  </a:solidFill>
                </a:ln>
              </a:rPr>
              <a:t>DREAL Normandie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ECC5E55-79ED-6F08-BE60-0650E9A15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80985" y="535259"/>
            <a:ext cx="6646127" cy="5742878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EDD85C9-3A73-24FA-2F06-CF25EE4EC407}"/>
              </a:ext>
            </a:extLst>
          </p:cNvPr>
          <p:cNvSpPr txBox="1"/>
          <p:nvPr/>
        </p:nvSpPr>
        <p:spPr>
          <a:xfrm>
            <a:off x="406400" y="1962834"/>
            <a:ext cx="4005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i="1" dirty="0">
                <a:latin typeface="Marianne"/>
              </a:rPr>
              <a:t>(</a:t>
            </a:r>
            <a:r>
              <a:rPr lang="fr-FR" i="1" u="none" strike="noStrike" dirty="0">
                <a:effectLst/>
                <a:latin typeface="Marianne"/>
              </a:rPr>
              <a:t>Direction régionale de l'environnement, </a:t>
            </a:r>
          </a:p>
          <a:p>
            <a:pPr algn="l"/>
            <a:r>
              <a:rPr lang="fr-FR" i="1" u="none" strike="noStrike" dirty="0">
                <a:effectLst/>
                <a:latin typeface="Marianne"/>
              </a:rPr>
              <a:t>de l'aménagement et du logement)</a:t>
            </a:r>
          </a:p>
        </p:txBody>
      </p:sp>
    </p:spTree>
    <p:extLst>
      <p:ext uri="{BB962C8B-B14F-4D97-AF65-F5344CB8AC3E}">
        <p14:creationId xmlns:p14="http://schemas.microsoft.com/office/powerpoint/2010/main" val="404786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6E24F-28EB-87AF-4E24-B69927451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Zone géologique protégée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970E0D4-FC97-1DA8-CBE3-E4B77FA9F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5807" y="1945306"/>
            <a:ext cx="7185305" cy="4803837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70E180D-B90A-B012-AB60-E301A6C4A422}"/>
              </a:ext>
            </a:extLst>
          </p:cNvPr>
          <p:cNvSpPr txBox="1"/>
          <p:nvPr/>
        </p:nvSpPr>
        <p:spPr>
          <a:xfrm>
            <a:off x="570888" y="2533885"/>
            <a:ext cx="3668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Notons que le square </a:t>
            </a:r>
          </a:p>
          <a:p>
            <a:r>
              <a:rPr lang="fr-FR" sz="2400" dirty="0"/>
              <a:t>Jay Gould, en aval immédiat du pont-cadre, est en zone  géologique protégée.</a:t>
            </a:r>
          </a:p>
        </p:txBody>
      </p:sp>
    </p:spTree>
    <p:extLst>
      <p:ext uri="{BB962C8B-B14F-4D97-AF65-F5344CB8AC3E}">
        <p14:creationId xmlns:p14="http://schemas.microsoft.com/office/powerpoint/2010/main" val="383188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C7F4C-2FA6-D940-368F-3CE46BAAC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Périmètre de protection</a:t>
            </a:r>
            <a:br>
              <a:rPr lang="fr-FR" dirty="0"/>
            </a:br>
            <a:r>
              <a:rPr lang="fr-FR" dirty="0"/>
              <a:t>de la source thermale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9F5AAB-9AB1-561E-23A5-5ED05F21A14E}"/>
              </a:ext>
            </a:extLst>
          </p:cNvPr>
          <p:cNvSpPr txBox="1"/>
          <p:nvPr/>
        </p:nvSpPr>
        <p:spPr>
          <a:xfrm>
            <a:off x="974766" y="2095423"/>
            <a:ext cx="5444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En hachuré gris sur la carte de 1908 , toujours valable.</a:t>
            </a:r>
          </a:p>
          <a:p>
            <a:endParaRPr lang="fr-FR" sz="2400" dirty="0"/>
          </a:p>
          <a:p>
            <a:r>
              <a:rPr lang="fr-FR" sz="2400" dirty="0"/>
              <a:t>Les travaux du pont cadre seraient à moins de 400 mètres de l’aplomb de la source thermale , en plein périmètre de protection.</a:t>
            </a:r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D87ACA-A41F-59CA-A4BE-A6FEA0C25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333" y="365125"/>
            <a:ext cx="46609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2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6F36C-AEB7-A8A4-C42E-7AC81354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Pont existant. Que peut-il supporter?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16EEAD-89B2-8FDF-D953-E67F7982E766}"/>
              </a:ext>
            </a:extLst>
          </p:cNvPr>
          <p:cNvSpPr txBox="1"/>
          <p:nvPr/>
        </p:nvSpPr>
        <p:spPr>
          <a:xfrm>
            <a:off x="1300655" y="2217682"/>
            <a:ext cx="98403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«Les échanges engagés avec le Conseil Départemental de l’Orne écartent la possibilité d’une intervention d’ampleur sous le pont sans risques de déstabilisation de l’ ouvrage .»</a:t>
            </a:r>
          </a:p>
          <a:p>
            <a:endParaRPr lang="fr-FR" sz="3600" dirty="0"/>
          </a:p>
          <a:p>
            <a:r>
              <a:rPr lang="fr-FR" sz="3600" dirty="0"/>
              <a:t>Selon Document </a:t>
            </a:r>
            <a:r>
              <a:rPr lang="fr-FR" sz="3600" i="1" dirty="0" err="1"/>
              <a:t>Serama</a:t>
            </a:r>
            <a:r>
              <a:rPr lang="fr-FR" sz="3600" dirty="0"/>
              <a:t>. </a:t>
            </a:r>
            <a:r>
              <a:rPr lang="fr-FR" sz="3600" dirty="0" err="1"/>
              <a:t>Pré-projet</a:t>
            </a:r>
            <a:r>
              <a:rPr lang="fr-FR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77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C0544-5F4B-A6DF-8951-030CAC4E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7200" b="1"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590B1D-24EF-D5FE-FA5F-005B1FB25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803087"/>
            <a:ext cx="10515600" cy="1821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«L’oubli» du pont-cadre laisse en suspens de nombreuses  questions dans cet éternel </a:t>
            </a:r>
            <a:r>
              <a:rPr lang="fr-FR" sz="3600" dirty="0" err="1"/>
              <a:t>pré-projet</a:t>
            </a:r>
            <a:r>
              <a:rPr lang="fr-FR" sz="3600" dirty="0"/>
              <a:t> initié en 2015 !</a:t>
            </a:r>
          </a:p>
        </p:txBody>
      </p:sp>
    </p:spTree>
    <p:extLst>
      <p:ext uri="{BB962C8B-B14F-4D97-AF65-F5344CB8AC3E}">
        <p14:creationId xmlns:p14="http://schemas.microsoft.com/office/powerpoint/2010/main" val="26249010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283</Words>
  <Application>Microsoft Macintosh PowerPoint</Application>
  <PresentationFormat>Grand écran</PresentationFormat>
  <Paragraphs>28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Marianne</vt:lpstr>
      <vt:lpstr>Thème Office</vt:lpstr>
      <vt:lpstr>L’oublié:   Le pont-cadre, danger? </vt:lpstr>
      <vt:lpstr>Pré-projet</vt:lpstr>
      <vt:lpstr>Pont-cadre ( pré projet Serama)</vt:lpstr>
      <vt:lpstr>Carte Géologique</vt:lpstr>
      <vt:lpstr>DREAL Normandie</vt:lpstr>
      <vt:lpstr>Zone géologique protégée</vt:lpstr>
      <vt:lpstr>Périmètre de protection de la source thermale</vt:lpstr>
      <vt:lpstr>Pont existant. Que peut-il supporter?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L’oublié:  Le pont-cadre, danger? </dc:title>
  <dc:creator>Christian Pradere</dc:creator>
  <cp:lastModifiedBy>Michel CHEVALLIER</cp:lastModifiedBy>
  <cp:revision>19</cp:revision>
  <dcterms:created xsi:type="dcterms:W3CDTF">2024-10-22T08:47:19Z</dcterms:created>
  <dcterms:modified xsi:type="dcterms:W3CDTF">2024-11-10T15:27:06Z</dcterms:modified>
</cp:coreProperties>
</file>